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Proxima Nova" panose="020B0604020202020204" charset="0"/>
      <p:regular r:id="rId40"/>
      <p:bold r:id="rId41"/>
      <p:italic r:id="rId42"/>
      <p:boldItalic r:id="rId43"/>
    </p:embeddedFont>
    <p:embeddedFont>
      <p:font typeface="Alfa Slab One" panose="020B0604020202020204" charset="0"/>
      <p:regular r:id="rId44"/>
    </p:embeddedFont>
    <p:embeddedFont>
      <p:font typeface="Merriweather"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427740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9252ed37a1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9252ed37a1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41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87bf3f15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87bf3f1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5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bf3906c1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9bf3906c1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16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87bf3f15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87bf3f15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44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87bf3f15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87bf3f15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40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63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252ed37a1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252ed37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579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252ed37a1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252ed37a1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3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641bc9e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641bc9e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17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641bc9ec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641bc9ec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5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252ed37a1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252ed37a1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81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93d8df8f1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93d8df8f1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5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252ed37a1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252ed37a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62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252ed37a1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252ed37a1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38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252ed37a1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252ed37a1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119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252ed37a1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252ed37a1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097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252ed37a1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252ed37a1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67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252ed37a1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252ed37a1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1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252ed37a1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252ed37a1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057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641bc9ec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641bc9ec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884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641bc9ec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641bc9ec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937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641bc9ec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641bc9e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07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bf3906c1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bf3906c1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71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252ed37a1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252ed37a1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82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252ed37a1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252ed37a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900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bf3906c15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bf3906c15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60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bf3906c1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bf3906c1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61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252ed37a1_0_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252ed37a1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52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252ed37a1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252ed37a1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261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bf3906c15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bf3906c15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170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252ed37a1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252ed37a1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08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3d8df8f1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3d8df8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85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9e01f956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9e01f95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9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e01f9560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e01f956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76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3d8df8f1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3d8df8f1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6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3d8df8f1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3d8df8f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21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87bf3f15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87bf3f1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94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hyperlink" Target="http://bit.ly/apssdc-ml-eb6"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876300"/>
            <a:ext cx="9144000" cy="4267200"/>
          </a:xfrm>
          <a:prstGeom prst="rect">
            <a:avLst/>
          </a:prstGeom>
          <a:noFill/>
          <a:ln>
            <a:noFill/>
          </a:ln>
        </p:spPr>
      </p:pic>
      <p:pic>
        <p:nvPicPr>
          <p:cNvPr id="57" name="Google Shape;57;p13"/>
          <p:cNvPicPr preferRelativeResize="0"/>
          <p:nvPr/>
        </p:nvPicPr>
        <p:blipFill rotWithShape="1">
          <a:blip r:embed="rId4">
            <a:alphaModFix/>
          </a:blip>
          <a:srcRect/>
          <a:stretch/>
        </p:blipFill>
        <p:spPr>
          <a:xfrm>
            <a:off x="0" y="0"/>
            <a:ext cx="9144000" cy="1047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311700" y="351325"/>
            <a:ext cx="8520600" cy="421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Structured Data is get organized by the means of Relational Database.</a:t>
            </a:r>
            <a:endParaRPr/>
          </a:p>
          <a:p>
            <a:pPr marL="457200" lvl="0" indent="-342900" algn="l" rtl="0">
              <a:spcBef>
                <a:spcPts val="0"/>
              </a:spcBef>
              <a:spcAft>
                <a:spcPts val="0"/>
              </a:spcAft>
              <a:buSzPts val="1800"/>
              <a:buChar char="●"/>
            </a:pPr>
            <a:r>
              <a:rPr lang="en"/>
              <a:t>Semi Structured Data is partially organized by the means of XML/RDF.</a:t>
            </a:r>
            <a:endParaRPr/>
          </a:p>
          <a:p>
            <a:pPr marL="457200" lvl="0" indent="-342900" algn="l" rtl="0">
              <a:spcBef>
                <a:spcPts val="0"/>
              </a:spcBef>
              <a:spcAft>
                <a:spcPts val="0"/>
              </a:spcAft>
              <a:buSzPts val="1800"/>
              <a:buChar char="●"/>
            </a:pPr>
            <a:r>
              <a:rPr lang="en"/>
              <a:t>Unstructured Data data is based on simple character and binary data.</a:t>
            </a:r>
            <a:endParaRPr/>
          </a:p>
          <a:p>
            <a:pPr marL="0" lvl="0" indent="0" algn="l" rtl="0">
              <a:spcBef>
                <a:spcPts val="1600"/>
              </a:spcBef>
              <a:spcAft>
                <a:spcPts val="0"/>
              </a:spcAft>
              <a:buNone/>
            </a:pPr>
            <a:r>
              <a:rPr lang="en"/>
              <a:t>Categorical variables can be further categorized as either nominal, ordinal or dichotomous. Nominal variables are variables that have two or more categories, but which do not have an intrinsic order.</a:t>
            </a:r>
            <a:endParaRPr/>
          </a:p>
          <a:p>
            <a:pPr marL="0" lvl="0" indent="0" algn="l" rtl="0">
              <a:spcBef>
                <a:spcPts val="1600"/>
              </a:spcBef>
              <a:spcAft>
                <a:spcPts val="0"/>
              </a:spcAft>
              <a:buNone/>
            </a:pPr>
            <a:r>
              <a:rPr lang="en"/>
              <a:t>Ordinal variables include: socio economic status (“low income”,”middle income”,”high income”), education level (“high school”,”BS”,”MS”,”PhD”), income level (“less than 50K”, “50K-100K”, “over 100K”), satisfaction rating (“extremely dislike”, “dislike”, “neutral”, “like”, “extremely like”)</a:t>
            </a:r>
            <a:endParaRPr/>
          </a:p>
          <a:p>
            <a:pPr marL="0" lvl="0" indent="0" algn="l" rtl="0">
              <a:spcBef>
                <a:spcPts val="1600"/>
              </a:spcBef>
              <a:spcAft>
                <a:spcPts val="1600"/>
              </a:spcAft>
              <a:buNone/>
            </a:pPr>
            <a:endParaRPr/>
          </a:p>
        </p:txBody>
      </p:sp>
      <p:pic>
        <p:nvPicPr>
          <p:cNvPr id="117" name="Google Shape;117;p22"/>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311700" y="446175"/>
            <a:ext cx="8520600" cy="4122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Interval data is like ordinal except we can say the intervals between each value are equally split.</a:t>
            </a:r>
            <a:endParaRPr/>
          </a:p>
          <a:p>
            <a:pPr marL="914400" lvl="1" indent="-342900" algn="l" rtl="0">
              <a:spcBef>
                <a:spcPts val="0"/>
              </a:spcBef>
              <a:spcAft>
                <a:spcPts val="0"/>
              </a:spcAft>
              <a:buSzPts val="1800"/>
              <a:buChar char="-"/>
            </a:pPr>
            <a:r>
              <a:rPr lang="en" sz="1800"/>
              <a:t>Time,Age,Temperature</a:t>
            </a:r>
            <a:endParaRPr sz="1800"/>
          </a:p>
          <a:p>
            <a:pPr marL="457200" lvl="0" indent="-342900" algn="l" rtl="0">
              <a:spcBef>
                <a:spcPts val="0"/>
              </a:spcBef>
              <a:spcAft>
                <a:spcPts val="0"/>
              </a:spcAft>
              <a:buSzPts val="1800"/>
              <a:buChar char="-"/>
            </a:pPr>
            <a:r>
              <a:rPr lang="en"/>
              <a:t>Ratio data is interval data with a natural zero point.</a:t>
            </a:r>
            <a:endParaRPr/>
          </a:p>
          <a:p>
            <a:pPr marL="457200" lvl="0" indent="-342900" algn="l" rtl="0">
              <a:spcBef>
                <a:spcPts val="0"/>
              </a:spcBef>
              <a:spcAft>
                <a:spcPts val="0"/>
              </a:spcAft>
              <a:buSzPts val="1800"/>
              <a:buChar char="-"/>
            </a:pPr>
            <a:r>
              <a:rPr lang="en"/>
              <a:t>Ratio data has a defined zero point. Income, height, weight, annual sales, market share, product defect rates, time to repurchase, unemployment rate, and crime rate are examples of ratio data</a:t>
            </a:r>
            <a:endParaRPr/>
          </a:p>
        </p:txBody>
      </p:sp>
      <p:pic>
        <p:nvPicPr>
          <p:cNvPr id="123" name="Google Shape;123;p23"/>
          <p:cNvPicPr preferRelativeResize="0"/>
          <p:nvPr/>
        </p:nvPicPr>
        <p:blipFill rotWithShape="1">
          <a:blip r:embed="rId3">
            <a:alphaModFix/>
          </a:blip>
          <a:srcRect/>
          <a:stretch/>
        </p:blipFill>
        <p:spPr>
          <a:xfrm>
            <a:off x="8011425" y="4043100"/>
            <a:ext cx="993851" cy="993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Machine Learning</a:t>
            </a:r>
            <a:endParaRPr/>
          </a:p>
        </p:txBody>
      </p:sp>
      <p:sp>
        <p:nvSpPr>
          <p:cNvPr id="129" name="Google Shape;12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Students Answers</a:t>
            </a:r>
            <a:endParaRPr/>
          </a:p>
        </p:txBody>
      </p:sp>
      <p:pic>
        <p:nvPicPr>
          <p:cNvPr id="130" name="Google Shape;130;p24"/>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Machine Learning</a:t>
            </a:r>
            <a:endParaRPr/>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High Dimensional</a:t>
            </a:r>
            <a:endParaRPr/>
          </a:p>
          <a:p>
            <a:pPr marL="457200" lvl="0" indent="-342900" algn="l" rtl="0">
              <a:spcBef>
                <a:spcPts val="0"/>
              </a:spcBef>
              <a:spcAft>
                <a:spcPts val="0"/>
              </a:spcAft>
              <a:buSzPts val="1800"/>
              <a:buChar char="➢"/>
            </a:pPr>
            <a:r>
              <a:rPr lang="en"/>
              <a:t>Evolution in Technology</a:t>
            </a:r>
            <a:endParaRPr/>
          </a:p>
          <a:p>
            <a:pPr marL="457200" lvl="0" indent="-342900" algn="l" rtl="0">
              <a:spcBef>
                <a:spcPts val="0"/>
              </a:spcBef>
              <a:spcAft>
                <a:spcPts val="0"/>
              </a:spcAft>
              <a:buSzPts val="1800"/>
              <a:buChar char="➢"/>
            </a:pPr>
            <a:r>
              <a:rPr lang="en"/>
              <a:t>Reduces Overload</a:t>
            </a:r>
            <a:endParaRPr/>
          </a:p>
          <a:p>
            <a:pPr marL="457200" lvl="0" indent="-342900" algn="l" rtl="0">
              <a:spcBef>
                <a:spcPts val="0"/>
              </a:spcBef>
              <a:spcAft>
                <a:spcPts val="0"/>
              </a:spcAft>
              <a:buSzPts val="1800"/>
              <a:buChar char="➢"/>
            </a:pPr>
            <a:r>
              <a:rPr lang="en"/>
              <a:t>Saves Time and Money</a:t>
            </a:r>
            <a:endParaRPr/>
          </a:p>
        </p:txBody>
      </p:sp>
      <p:pic>
        <p:nvPicPr>
          <p:cNvPr id="137" name="Google Shape;137;p25"/>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Machine Learning</a:t>
            </a:r>
            <a:endParaRPr/>
          </a:p>
        </p:txBody>
      </p:sp>
      <p:sp>
        <p:nvSpPr>
          <p:cNvPr id="143" name="Google Shape;143;p26"/>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Machine want to learn Something</a:t>
            </a:r>
            <a:endParaRPr/>
          </a:p>
        </p:txBody>
      </p:sp>
      <p:pic>
        <p:nvPicPr>
          <p:cNvPr id="144" name="Google Shape;144;p26"/>
          <p:cNvPicPr preferRelativeResize="0"/>
          <p:nvPr/>
        </p:nvPicPr>
        <p:blipFill rotWithShape="1">
          <a:blip r:embed="rId3">
            <a:alphaModFix/>
          </a:blip>
          <a:srcRect/>
          <a:stretch/>
        </p:blipFill>
        <p:spPr>
          <a:xfrm>
            <a:off x="8090400" y="119025"/>
            <a:ext cx="993851" cy="993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64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a:t>
            </a:r>
            <a:endParaRPr/>
          </a:p>
        </p:txBody>
      </p:sp>
      <p:sp>
        <p:nvSpPr>
          <p:cNvPr id="150" name="Google Shape;150;p27"/>
          <p:cNvSpPr txBox="1">
            <a:spLocks noGrp="1"/>
          </p:cNvSpPr>
          <p:nvPr>
            <p:ph type="body" idx="1"/>
          </p:nvPr>
        </p:nvSpPr>
        <p:spPr>
          <a:xfrm>
            <a:off x="311700" y="1152475"/>
            <a:ext cx="8520600" cy="15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Machine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a:t>
            </a:r>
            <a:endParaRPr>
              <a:latin typeface="Times New Roman"/>
              <a:ea typeface="Times New Roman"/>
              <a:cs typeface="Times New Roman"/>
              <a:sym typeface="Times New Roman"/>
            </a:endParaRPr>
          </a:p>
          <a:p>
            <a:pPr marL="0" lvl="0" indent="0" algn="l" rtl="0">
              <a:spcBef>
                <a:spcPts val="1600"/>
              </a:spcBef>
              <a:spcAft>
                <a:spcPts val="0"/>
              </a:spcAft>
              <a:buNone/>
            </a:pPr>
            <a:endParaRPr>
              <a:latin typeface="Times New Roman"/>
              <a:ea typeface="Times New Roman"/>
              <a:cs typeface="Times New Roman"/>
              <a:sym typeface="Times New Roman"/>
            </a:endParaRPr>
          </a:p>
          <a:p>
            <a:pPr marL="0" lvl="0" indent="0" algn="l" rtl="0">
              <a:spcBef>
                <a:spcPts val="1600"/>
              </a:spcBef>
              <a:spcAft>
                <a:spcPts val="1600"/>
              </a:spcAft>
              <a:buNone/>
            </a:pPr>
            <a:endParaRPr>
              <a:latin typeface="Times New Roman"/>
              <a:ea typeface="Times New Roman"/>
              <a:cs typeface="Times New Roman"/>
              <a:sym typeface="Times New Roman"/>
            </a:endParaRPr>
          </a:p>
        </p:txBody>
      </p:sp>
      <p:pic>
        <p:nvPicPr>
          <p:cNvPr id="151" name="Google Shape;151;p27"/>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152" name="Google Shape;152;p27"/>
          <p:cNvPicPr preferRelativeResize="0"/>
          <p:nvPr/>
        </p:nvPicPr>
        <p:blipFill>
          <a:blip r:embed="rId4">
            <a:alphaModFix/>
          </a:blip>
          <a:stretch>
            <a:fillRect/>
          </a:stretch>
        </p:blipFill>
        <p:spPr>
          <a:xfrm>
            <a:off x="2045388" y="2849025"/>
            <a:ext cx="5053220" cy="212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8" name="Google Shape;158;p28"/>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of ML</a:t>
            </a: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is a buzzword for today's technology, and it is growing very rapidly day by day. We are using machine learning in our daily life.</a:t>
            </a:r>
            <a:endParaRPr/>
          </a:p>
          <a:p>
            <a:pPr marL="0" lvl="0" indent="0" algn="l" rtl="0">
              <a:spcBef>
                <a:spcPts val="1600"/>
              </a:spcBef>
              <a:spcAft>
                <a:spcPts val="0"/>
              </a:spcAft>
              <a:buNone/>
            </a:pPr>
            <a:r>
              <a:rPr lang="en"/>
              <a:t>Examples : Google Map , Google Assistant , Alexa</a:t>
            </a:r>
            <a:endParaRPr/>
          </a:p>
          <a:p>
            <a:pPr marL="457200" lvl="0" indent="-342900" algn="l" rtl="0">
              <a:spcBef>
                <a:spcPts val="1600"/>
              </a:spcBef>
              <a:spcAft>
                <a:spcPts val="0"/>
              </a:spcAft>
              <a:buSzPts val="1800"/>
              <a:buAutoNum type="arabicPeriod"/>
            </a:pPr>
            <a:r>
              <a:rPr lang="en"/>
              <a:t>Image Recognition</a:t>
            </a:r>
            <a:endParaRPr/>
          </a:p>
          <a:p>
            <a:pPr marL="457200" lvl="0" indent="-342900" algn="l" rtl="0">
              <a:spcBef>
                <a:spcPts val="0"/>
              </a:spcBef>
              <a:spcAft>
                <a:spcPts val="0"/>
              </a:spcAft>
              <a:buSzPts val="1800"/>
              <a:buAutoNum type="arabicPeriod"/>
            </a:pPr>
            <a:r>
              <a:rPr lang="en"/>
              <a:t>Speech Recognition</a:t>
            </a:r>
            <a:endParaRPr/>
          </a:p>
          <a:p>
            <a:pPr marL="457200" lvl="0" indent="-342900" algn="l" rtl="0">
              <a:spcBef>
                <a:spcPts val="0"/>
              </a:spcBef>
              <a:spcAft>
                <a:spcPts val="0"/>
              </a:spcAft>
              <a:buSzPts val="1800"/>
              <a:buAutoNum type="arabicPeriod"/>
            </a:pPr>
            <a:r>
              <a:rPr lang="en"/>
              <a:t>Traffic Prediction</a:t>
            </a:r>
            <a:endParaRPr/>
          </a:p>
          <a:p>
            <a:pPr marL="914400" lvl="1" indent="-317500" algn="l" rtl="0">
              <a:spcBef>
                <a:spcPts val="0"/>
              </a:spcBef>
              <a:spcAft>
                <a:spcPts val="0"/>
              </a:spcAft>
              <a:buSzPts val="1400"/>
              <a:buAutoNum type="alphaLcPeriod"/>
            </a:pPr>
            <a:r>
              <a:rPr lang="en"/>
              <a:t>Real time Location</a:t>
            </a:r>
            <a:endParaRPr/>
          </a:p>
          <a:p>
            <a:pPr marL="914400" lvl="1" indent="-317500" algn="l" rtl="0">
              <a:spcBef>
                <a:spcPts val="0"/>
              </a:spcBef>
              <a:spcAft>
                <a:spcPts val="0"/>
              </a:spcAft>
              <a:buSzPts val="1400"/>
              <a:buAutoNum type="alphaLcPeriod"/>
            </a:pPr>
            <a:r>
              <a:rPr lang="en"/>
              <a:t>Average time has taken</a:t>
            </a:r>
            <a:endParaRPr/>
          </a:p>
          <a:p>
            <a:pPr marL="457200" lvl="0" indent="-342900" algn="l" rtl="0">
              <a:spcBef>
                <a:spcPts val="0"/>
              </a:spcBef>
              <a:spcAft>
                <a:spcPts val="0"/>
              </a:spcAft>
              <a:buSzPts val="1800"/>
              <a:buAutoNum type="arabicPeriod"/>
            </a:pPr>
            <a:r>
              <a:rPr lang="en"/>
              <a:t>Product Recommendation</a:t>
            </a:r>
            <a:endParaRPr/>
          </a:p>
        </p:txBody>
      </p:sp>
      <p:pic>
        <p:nvPicPr>
          <p:cNvPr id="165" name="Google Shape;165;p29"/>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body" idx="1"/>
          </p:nvPr>
        </p:nvSpPr>
        <p:spPr>
          <a:xfrm>
            <a:off x="311700" y="508150"/>
            <a:ext cx="8520600" cy="4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Below are some more Applications</a:t>
            </a:r>
            <a:endParaRPr/>
          </a:p>
          <a:p>
            <a:pPr marL="0" lvl="0" indent="0" algn="l" rtl="0">
              <a:spcBef>
                <a:spcPts val="1600"/>
              </a:spcBef>
              <a:spcAft>
                <a:spcPts val="0"/>
              </a:spcAft>
              <a:buNone/>
            </a:pPr>
            <a:r>
              <a:rPr lang="en"/>
              <a:t>5. Email Spam Detection</a:t>
            </a:r>
            <a:endParaRPr/>
          </a:p>
          <a:p>
            <a:pPr marL="0" lvl="0" indent="0" algn="l" rtl="0">
              <a:spcBef>
                <a:spcPts val="1600"/>
              </a:spcBef>
              <a:spcAft>
                <a:spcPts val="0"/>
              </a:spcAft>
              <a:buNone/>
            </a:pPr>
            <a:r>
              <a:rPr lang="en"/>
              <a:t>6. Online Fraud Detection</a:t>
            </a:r>
            <a:endParaRPr/>
          </a:p>
          <a:p>
            <a:pPr marL="0" lvl="0" indent="0" algn="l" rtl="0">
              <a:spcBef>
                <a:spcPts val="1600"/>
              </a:spcBef>
              <a:spcAft>
                <a:spcPts val="0"/>
              </a:spcAft>
              <a:buNone/>
            </a:pPr>
            <a:r>
              <a:rPr lang="en"/>
              <a:t>7. Self Driving Car</a:t>
            </a:r>
            <a:endParaRPr/>
          </a:p>
          <a:p>
            <a:pPr marL="0" lvl="0" indent="0" algn="l" rtl="0">
              <a:spcBef>
                <a:spcPts val="1600"/>
              </a:spcBef>
              <a:spcAft>
                <a:spcPts val="0"/>
              </a:spcAft>
              <a:buNone/>
            </a:pPr>
            <a:r>
              <a:rPr lang="en"/>
              <a:t>8.Stock Market Tracking</a:t>
            </a:r>
            <a:endParaRPr/>
          </a:p>
          <a:p>
            <a:pPr marL="0" lvl="0" indent="0" algn="l" rtl="0">
              <a:spcBef>
                <a:spcPts val="1600"/>
              </a:spcBef>
              <a:spcAft>
                <a:spcPts val="0"/>
              </a:spcAft>
              <a:buNone/>
            </a:pPr>
            <a:r>
              <a:rPr lang="en"/>
              <a:t>9. Medical Diagnosis</a:t>
            </a:r>
            <a:endParaRPr/>
          </a:p>
          <a:p>
            <a:pPr marL="0" lvl="0" indent="0" algn="l" rtl="0">
              <a:spcBef>
                <a:spcPts val="1600"/>
              </a:spcBef>
              <a:spcAft>
                <a:spcPts val="1600"/>
              </a:spcAft>
              <a:buNone/>
            </a:pPr>
            <a:r>
              <a:rPr lang="en"/>
              <a:t>10. Automatic Language Translation</a:t>
            </a:r>
            <a:endParaRPr/>
          </a:p>
        </p:txBody>
      </p:sp>
      <p:pic>
        <p:nvPicPr>
          <p:cNvPr id="171" name="Google Shape;171;p30"/>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177" name="Google Shape;177;p31"/>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78" name="Google Shape;178;p31"/>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Roll Number - Name - College Name</a:t>
            </a:r>
            <a:endParaRPr/>
          </a:p>
        </p:txBody>
      </p:sp>
      <p:pic>
        <p:nvPicPr>
          <p:cNvPr id="63" name="Google Shape;63;p14"/>
          <p:cNvPicPr preferRelativeResize="0"/>
          <p:nvPr/>
        </p:nvPicPr>
        <p:blipFill>
          <a:blip r:embed="rId3">
            <a:alphaModFix/>
          </a:blip>
          <a:stretch>
            <a:fillRect/>
          </a:stretch>
        </p:blipFill>
        <p:spPr>
          <a:xfrm>
            <a:off x="152400" y="1170125"/>
            <a:ext cx="3987200" cy="2263000"/>
          </a:xfrm>
          <a:prstGeom prst="rect">
            <a:avLst/>
          </a:prstGeom>
          <a:noFill/>
          <a:ln>
            <a:noFill/>
          </a:ln>
        </p:spPr>
      </p:pic>
      <p:pic>
        <p:nvPicPr>
          <p:cNvPr id="64" name="Google Shape;64;p14"/>
          <p:cNvPicPr preferRelativeResize="0"/>
          <p:nvPr/>
        </p:nvPicPr>
        <p:blipFill>
          <a:blip r:embed="rId4">
            <a:alphaModFix/>
          </a:blip>
          <a:stretch>
            <a:fillRect/>
          </a:stretch>
        </p:blipFill>
        <p:spPr>
          <a:xfrm>
            <a:off x="3486150" y="1170125"/>
            <a:ext cx="5657849" cy="3973375"/>
          </a:xfrm>
          <a:prstGeom prst="rect">
            <a:avLst/>
          </a:prstGeom>
          <a:noFill/>
          <a:ln>
            <a:noFill/>
          </a:ln>
        </p:spPr>
      </p:pic>
      <p:pic>
        <p:nvPicPr>
          <p:cNvPr id="65" name="Google Shape;65;p14"/>
          <p:cNvPicPr preferRelativeResize="0"/>
          <p:nvPr/>
        </p:nvPicPr>
        <p:blipFill>
          <a:blip r:embed="rId5">
            <a:alphaModFix/>
          </a:blip>
          <a:stretch>
            <a:fillRect/>
          </a:stretch>
        </p:blipFill>
        <p:spPr>
          <a:xfrm>
            <a:off x="2382325" y="1170125"/>
            <a:ext cx="2908351" cy="3973373"/>
          </a:xfrm>
          <a:prstGeom prst="rect">
            <a:avLst/>
          </a:prstGeom>
          <a:noFill/>
          <a:ln>
            <a:noFill/>
          </a:ln>
        </p:spPr>
      </p:pic>
      <p:pic>
        <p:nvPicPr>
          <p:cNvPr id="66" name="Google Shape;66;p14"/>
          <p:cNvPicPr preferRelativeResize="0"/>
          <p:nvPr/>
        </p:nvPicPr>
        <p:blipFill rotWithShape="1">
          <a:blip r:embed="rId6">
            <a:alphaModFix/>
          </a:blip>
          <a:srcRect/>
          <a:stretch/>
        </p:blipFill>
        <p:spPr>
          <a:xfrm>
            <a:off x="8081700" y="23875"/>
            <a:ext cx="993851" cy="993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184" name="Google Shape;184;p32"/>
          <p:cNvPicPr preferRelativeResize="0"/>
          <p:nvPr/>
        </p:nvPicPr>
        <p:blipFill>
          <a:blip r:embed="rId4">
            <a:alphaModFix/>
          </a:blip>
          <a:stretch>
            <a:fillRect/>
          </a:stretch>
        </p:blipFill>
        <p:spPr>
          <a:xfrm>
            <a:off x="0" y="1265200"/>
            <a:ext cx="4995225" cy="3820975"/>
          </a:xfrm>
          <a:prstGeom prst="rect">
            <a:avLst/>
          </a:prstGeom>
          <a:noFill/>
          <a:ln>
            <a:noFill/>
          </a:ln>
        </p:spPr>
      </p:pic>
      <p:pic>
        <p:nvPicPr>
          <p:cNvPr id="185" name="Google Shape;185;p32"/>
          <p:cNvPicPr preferRelativeResize="0"/>
          <p:nvPr/>
        </p:nvPicPr>
        <p:blipFill>
          <a:blip r:embed="rId5">
            <a:alphaModFix/>
          </a:blip>
          <a:stretch>
            <a:fillRect/>
          </a:stretch>
        </p:blipFill>
        <p:spPr>
          <a:xfrm>
            <a:off x="4747975" y="23875"/>
            <a:ext cx="333372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445025"/>
            <a:ext cx="64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Machine Learning</a:t>
            </a:r>
            <a:endParaRPr/>
          </a:p>
        </p:txBody>
      </p:sp>
      <p:sp>
        <p:nvSpPr>
          <p:cNvPr id="191" name="Google Shape;191;p33"/>
          <p:cNvSpPr txBox="1">
            <a:spLocks noGrp="1"/>
          </p:cNvSpPr>
          <p:nvPr>
            <p:ph type="body" idx="1"/>
          </p:nvPr>
        </p:nvSpPr>
        <p:spPr>
          <a:xfrm>
            <a:off x="311700" y="1152475"/>
            <a:ext cx="8520600" cy="3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These are three types of machine learning: </a:t>
            </a:r>
            <a:endParaRPr>
              <a:latin typeface="Merriweather"/>
              <a:ea typeface="Merriweather"/>
              <a:cs typeface="Merriweather"/>
              <a:sym typeface="Merriweather"/>
            </a:endParaRPr>
          </a:p>
          <a:p>
            <a:pPr marL="457200" lvl="0" indent="-342900" algn="l" rtl="0">
              <a:spcBef>
                <a:spcPts val="1600"/>
              </a:spcBef>
              <a:spcAft>
                <a:spcPts val="0"/>
              </a:spcAft>
              <a:buSzPts val="1800"/>
              <a:buFont typeface="Merriweather"/>
              <a:buChar char="-"/>
            </a:pPr>
            <a:r>
              <a:rPr lang="en">
                <a:latin typeface="Merriweather"/>
                <a:ea typeface="Merriweather"/>
                <a:cs typeface="Merriweather"/>
                <a:sym typeface="Merriweather"/>
              </a:rPr>
              <a:t>supervised learning</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Char char="-"/>
            </a:pPr>
            <a:r>
              <a:rPr lang="en">
                <a:latin typeface="Merriweather"/>
                <a:ea typeface="Merriweather"/>
                <a:cs typeface="Merriweather"/>
                <a:sym typeface="Merriweather"/>
              </a:rPr>
              <a:t>Regression</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Char char="-"/>
            </a:pPr>
            <a:r>
              <a:rPr lang="en">
                <a:latin typeface="Merriweather"/>
                <a:ea typeface="Merriweather"/>
                <a:cs typeface="Merriweather"/>
                <a:sym typeface="Merriweather"/>
              </a:rPr>
              <a:t>Classification</a:t>
            </a:r>
            <a:endParaRPr>
              <a:latin typeface="Merriweather"/>
              <a:ea typeface="Merriweather"/>
              <a:cs typeface="Merriweather"/>
              <a:sym typeface="Merriweather"/>
            </a:endParaRPr>
          </a:p>
          <a:p>
            <a:pPr marL="457200" lvl="0" indent="-342900" algn="l" rtl="0">
              <a:spcBef>
                <a:spcPts val="0"/>
              </a:spcBef>
              <a:spcAft>
                <a:spcPts val="0"/>
              </a:spcAft>
              <a:buSzPts val="1800"/>
              <a:buFont typeface="Merriweather"/>
              <a:buChar char="-"/>
            </a:pPr>
            <a:r>
              <a:rPr lang="en">
                <a:latin typeface="Merriweather"/>
                <a:ea typeface="Merriweather"/>
                <a:cs typeface="Merriweather"/>
                <a:sym typeface="Merriweather"/>
              </a:rPr>
              <a:t>unsupervised learning</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Char char="-"/>
            </a:pPr>
            <a:r>
              <a:rPr lang="en">
                <a:latin typeface="Merriweather"/>
                <a:ea typeface="Merriweather"/>
                <a:cs typeface="Merriweather"/>
                <a:sym typeface="Merriweather"/>
              </a:rPr>
              <a:t>Clustering</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Char char="-"/>
            </a:pPr>
            <a:r>
              <a:rPr lang="en">
                <a:latin typeface="Merriweather"/>
                <a:ea typeface="Merriweather"/>
                <a:cs typeface="Merriweather"/>
                <a:sym typeface="Merriweather"/>
              </a:rPr>
              <a:t>Dimensionality reduction</a:t>
            </a:r>
            <a:endParaRPr>
              <a:latin typeface="Merriweather"/>
              <a:ea typeface="Merriweather"/>
              <a:cs typeface="Merriweather"/>
              <a:sym typeface="Merriweather"/>
            </a:endParaRPr>
          </a:p>
          <a:p>
            <a:pPr marL="457200" lvl="0" indent="-342900" algn="l" rtl="0">
              <a:spcBef>
                <a:spcPts val="0"/>
              </a:spcBef>
              <a:spcAft>
                <a:spcPts val="0"/>
              </a:spcAft>
              <a:buSzPts val="1800"/>
              <a:buFont typeface="Merriweather"/>
              <a:buChar char="-"/>
            </a:pPr>
            <a:r>
              <a:rPr lang="en">
                <a:latin typeface="Merriweather"/>
                <a:ea typeface="Merriweather"/>
                <a:cs typeface="Merriweather"/>
                <a:sym typeface="Merriweather"/>
              </a:rPr>
              <a:t>reinforcement learning.</a:t>
            </a:r>
            <a:endParaRPr>
              <a:latin typeface="Merriweather"/>
              <a:ea typeface="Merriweather"/>
              <a:cs typeface="Merriweather"/>
              <a:sym typeface="Merriweather"/>
            </a:endParaRPr>
          </a:p>
          <a:p>
            <a:pPr marL="457200" lvl="0" indent="0" algn="l" rtl="0">
              <a:spcBef>
                <a:spcPts val="1600"/>
              </a:spcBef>
              <a:spcAft>
                <a:spcPts val="1600"/>
              </a:spcAft>
              <a:buNone/>
            </a:pPr>
            <a:endParaRPr>
              <a:latin typeface="Merriweather"/>
              <a:ea typeface="Merriweather"/>
              <a:cs typeface="Merriweather"/>
              <a:sym typeface="Merriweather"/>
            </a:endParaRPr>
          </a:p>
        </p:txBody>
      </p:sp>
      <p:pic>
        <p:nvPicPr>
          <p:cNvPr id="192" name="Google Shape;192;p33"/>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8" name="Google Shape;198;p34"/>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Machine Learning</a:t>
            </a:r>
            <a:endParaRPr/>
          </a:p>
        </p:txBody>
      </p:sp>
      <p:sp>
        <p:nvSpPr>
          <p:cNvPr id="204" name="Google Shape;204;p35"/>
          <p:cNvSpPr txBox="1">
            <a:spLocks noGrp="1"/>
          </p:cNvSpPr>
          <p:nvPr>
            <p:ph type="body" idx="1"/>
          </p:nvPr>
        </p:nvSpPr>
        <p:spPr>
          <a:xfrm>
            <a:off x="311700" y="1152475"/>
            <a:ext cx="8520600" cy="37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 is the types of machine learning in which machines are trained using well "labelled" training data</a:t>
            </a:r>
            <a:endParaRPr/>
          </a:p>
          <a:p>
            <a:pPr marL="0" lvl="0" indent="0" algn="l" rtl="0">
              <a:spcBef>
                <a:spcPts val="1600"/>
              </a:spcBef>
              <a:spcAft>
                <a:spcPts val="0"/>
              </a:spcAft>
              <a:buNone/>
            </a:pPr>
            <a:r>
              <a:rPr lang="en"/>
              <a:t>Supervised learning is a process of providing input data as well as correct output data to the machine learning model. The aim of a supervised learning algorithm is to find a mapping function to map the input variable(x) with the output variable(y).</a:t>
            </a:r>
            <a:endParaRPr/>
          </a:p>
          <a:p>
            <a:pPr marL="0" lvl="0" indent="0" algn="l" rtl="0">
              <a:spcBef>
                <a:spcPts val="1600"/>
              </a:spcBef>
              <a:spcAft>
                <a:spcPts val="0"/>
              </a:spcAft>
              <a:buNone/>
            </a:pPr>
            <a:r>
              <a:rPr lang="en"/>
              <a:t>Applications: </a:t>
            </a:r>
            <a:endParaRPr/>
          </a:p>
          <a:p>
            <a:pPr marL="457200" lvl="0" indent="-342900" algn="l" rtl="0">
              <a:spcBef>
                <a:spcPts val="1600"/>
              </a:spcBef>
              <a:spcAft>
                <a:spcPts val="0"/>
              </a:spcAft>
              <a:buSzPts val="1800"/>
              <a:buAutoNum type="arabicPeriod"/>
            </a:pPr>
            <a:r>
              <a:rPr lang="en"/>
              <a:t>Risk Assessment</a:t>
            </a:r>
            <a:endParaRPr/>
          </a:p>
          <a:p>
            <a:pPr marL="457200" lvl="0" indent="-342900" algn="l" rtl="0">
              <a:spcBef>
                <a:spcPts val="0"/>
              </a:spcBef>
              <a:spcAft>
                <a:spcPts val="0"/>
              </a:spcAft>
              <a:buSzPts val="1800"/>
              <a:buAutoNum type="arabicPeriod"/>
            </a:pPr>
            <a:r>
              <a:rPr lang="en"/>
              <a:t>Image classification</a:t>
            </a:r>
            <a:endParaRPr/>
          </a:p>
          <a:p>
            <a:pPr marL="457200" lvl="0" indent="-342900" algn="l" rtl="0">
              <a:spcBef>
                <a:spcPts val="0"/>
              </a:spcBef>
              <a:spcAft>
                <a:spcPts val="1600"/>
              </a:spcAft>
              <a:buSzPts val="1800"/>
              <a:buAutoNum type="arabicPeriod"/>
            </a:pPr>
            <a:r>
              <a:rPr lang="en"/>
              <a:t>Fraud Detection, spam filtering</a:t>
            </a:r>
            <a:endParaRPr/>
          </a:p>
        </p:txBody>
      </p:sp>
      <p:pic>
        <p:nvPicPr>
          <p:cNvPr id="205" name="Google Shape;205;p35"/>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of Supervised ML</a:t>
            </a:r>
            <a:endParaRPr/>
          </a:p>
        </p:txBody>
      </p:sp>
      <p:pic>
        <p:nvPicPr>
          <p:cNvPr id="211" name="Google Shape;211;p36"/>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212" name="Google Shape;212;p36"/>
          <p:cNvPicPr preferRelativeResize="0"/>
          <p:nvPr/>
        </p:nvPicPr>
        <p:blipFill>
          <a:blip r:embed="rId4">
            <a:alphaModFix/>
          </a:blip>
          <a:stretch>
            <a:fillRect/>
          </a:stretch>
        </p:blipFill>
        <p:spPr>
          <a:xfrm>
            <a:off x="0" y="1227275"/>
            <a:ext cx="4198750" cy="3916225"/>
          </a:xfrm>
          <a:prstGeom prst="rect">
            <a:avLst/>
          </a:prstGeom>
          <a:noFill/>
          <a:ln>
            <a:noFill/>
          </a:ln>
        </p:spPr>
      </p:pic>
      <p:pic>
        <p:nvPicPr>
          <p:cNvPr id="213" name="Google Shape;213;p36"/>
          <p:cNvPicPr preferRelativeResize="0"/>
          <p:nvPr/>
        </p:nvPicPr>
        <p:blipFill>
          <a:blip r:embed="rId5">
            <a:alphaModFix/>
          </a:blip>
          <a:stretch>
            <a:fillRect/>
          </a:stretch>
        </p:blipFill>
        <p:spPr>
          <a:xfrm>
            <a:off x="4198750" y="1227275"/>
            <a:ext cx="4876800" cy="1543050"/>
          </a:xfrm>
          <a:prstGeom prst="rect">
            <a:avLst/>
          </a:prstGeom>
          <a:noFill/>
          <a:ln>
            <a:noFill/>
          </a:ln>
        </p:spPr>
      </p:pic>
      <p:pic>
        <p:nvPicPr>
          <p:cNvPr id="214" name="Google Shape;214;p36"/>
          <p:cNvPicPr preferRelativeResize="0"/>
          <p:nvPr/>
        </p:nvPicPr>
        <p:blipFill>
          <a:blip r:embed="rId6">
            <a:alphaModFix/>
          </a:blip>
          <a:stretch>
            <a:fillRect/>
          </a:stretch>
        </p:blipFill>
        <p:spPr>
          <a:xfrm>
            <a:off x="4198750" y="2770325"/>
            <a:ext cx="4876800" cy="237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Supervised ML</a:t>
            </a:r>
            <a:endParaRPr/>
          </a:p>
        </p:txBody>
      </p:sp>
      <p:sp>
        <p:nvSpPr>
          <p:cNvPr id="220" name="Google Shape;22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Supervised Machine Learning :</a:t>
            </a:r>
            <a:endParaRPr/>
          </a:p>
          <a:p>
            <a:pPr marL="457200" lvl="0" indent="-342900" algn="l" rtl="0">
              <a:spcBef>
                <a:spcPts val="1600"/>
              </a:spcBef>
              <a:spcAft>
                <a:spcPts val="0"/>
              </a:spcAft>
              <a:buSzPts val="1800"/>
              <a:buAutoNum type="arabicPeriod"/>
            </a:pPr>
            <a:r>
              <a:rPr lang="en"/>
              <a:t>Regression</a:t>
            </a:r>
            <a:endParaRPr/>
          </a:p>
          <a:p>
            <a:pPr marL="457200" lvl="0" indent="-342900" algn="l" rtl="0">
              <a:spcBef>
                <a:spcPts val="0"/>
              </a:spcBef>
              <a:spcAft>
                <a:spcPts val="0"/>
              </a:spcAft>
              <a:buSzPts val="1800"/>
              <a:buAutoNum type="arabicPeriod"/>
            </a:pPr>
            <a:r>
              <a:rPr lang="en"/>
              <a:t>Classification</a:t>
            </a:r>
            <a:endParaRPr/>
          </a:p>
          <a:p>
            <a:pPr marL="0" lvl="0" indent="0" algn="l" rtl="0">
              <a:spcBef>
                <a:spcPts val="1600"/>
              </a:spcBef>
              <a:spcAft>
                <a:spcPts val="0"/>
              </a:spcAft>
              <a:buNone/>
            </a:pPr>
            <a:r>
              <a:rPr lang="en"/>
              <a:t>Regression: Regression algorithms are used if there is a relationship between the input variable and the output variable. It is used for the prediction of continuous variables</a:t>
            </a:r>
            <a:endParaRPr/>
          </a:p>
          <a:p>
            <a:pPr marL="0" lvl="0" indent="0" algn="l" rtl="0">
              <a:spcBef>
                <a:spcPts val="1600"/>
              </a:spcBef>
              <a:spcAft>
                <a:spcPts val="1600"/>
              </a:spcAft>
              <a:buNone/>
            </a:pPr>
            <a:r>
              <a:rPr lang="en"/>
              <a:t>Classification algorithms are used when the output variable is categorical, which means there are two classes such as Yes-No, Male-Female, True-false, etc.</a:t>
            </a:r>
            <a:endParaRPr/>
          </a:p>
        </p:txBody>
      </p:sp>
      <p:pic>
        <p:nvPicPr>
          <p:cNvPr id="221" name="Google Shape;221;p37"/>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Algorithms SML</a:t>
            </a:r>
            <a:endParaRPr/>
          </a:p>
        </p:txBody>
      </p:sp>
      <p:sp>
        <p:nvSpPr>
          <p:cNvPr id="227" name="Google Shape;22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different Algorithms or models in Supervised Machine Learning</a:t>
            </a:r>
            <a:endParaRPr/>
          </a:p>
          <a:p>
            <a:pPr marL="457200" lvl="0" indent="-342900" algn="l" rtl="0">
              <a:spcBef>
                <a:spcPts val="1600"/>
              </a:spcBef>
              <a:spcAft>
                <a:spcPts val="0"/>
              </a:spcAft>
              <a:buSzPts val="1800"/>
              <a:buChar char="➢"/>
            </a:pPr>
            <a:r>
              <a:rPr lang="en"/>
              <a:t>Linear Regression</a:t>
            </a:r>
            <a:endParaRPr/>
          </a:p>
          <a:p>
            <a:pPr marL="457200" lvl="0" indent="-342900" algn="l" rtl="0">
              <a:spcBef>
                <a:spcPts val="0"/>
              </a:spcBef>
              <a:spcAft>
                <a:spcPts val="0"/>
              </a:spcAft>
              <a:buSzPts val="1800"/>
              <a:buChar char="➢"/>
            </a:pPr>
            <a:r>
              <a:rPr lang="en"/>
              <a:t>Non Linear Regression</a:t>
            </a:r>
            <a:endParaRPr/>
          </a:p>
          <a:p>
            <a:pPr marL="457200" lvl="0" indent="-342900" algn="l" rtl="0">
              <a:spcBef>
                <a:spcPts val="0"/>
              </a:spcBef>
              <a:spcAft>
                <a:spcPts val="0"/>
              </a:spcAft>
              <a:buSzPts val="1800"/>
              <a:buChar char="➢"/>
            </a:pPr>
            <a:r>
              <a:rPr lang="en"/>
              <a:t>KNN Algorithm</a:t>
            </a:r>
            <a:endParaRPr/>
          </a:p>
          <a:p>
            <a:pPr marL="457200" lvl="0" indent="-342900" algn="l" rtl="0">
              <a:spcBef>
                <a:spcPts val="0"/>
              </a:spcBef>
              <a:spcAft>
                <a:spcPts val="0"/>
              </a:spcAft>
              <a:buSzPts val="1800"/>
              <a:buChar char="➢"/>
            </a:pPr>
            <a:r>
              <a:rPr lang="en"/>
              <a:t>Logistic Regression</a:t>
            </a:r>
            <a:endParaRPr/>
          </a:p>
          <a:p>
            <a:pPr marL="457200" lvl="0" indent="-342900" algn="l" rtl="0">
              <a:spcBef>
                <a:spcPts val="0"/>
              </a:spcBef>
              <a:spcAft>
                <a:spcPts val="0"/>
              </a:spcAft>
              <a:buSzPts val="1800"/>
              <a:buChar char="➢"/>
            </a:pPr>
            <a:r>
              <a:rPr lang="en"/>
              <a:t>Support Vector Machine</a:t>
            </a:r>
            <a:endParaRPr/>
          </a:p>
          <a:p>
            <a:pPr marL="457200" lvl="0" indent="-342900" algn="l" rtl="0">
              <a:spcBef>
                <a:spcPts val="0"/>
              </a:spcBef>
              <a:spcAft>
                <a:spcPts val="0"/>
              </a:spcAft>
              <a:buSzPts val="1800"/>
              <a:buChar char="➢"/>
            </a:pPr>
            <a:r>
              <a:rPr lang="en"/>
              <a:t>Decision Tree Regressor</a:t>
            </a:r>
            <a:endParaRPr/>
          </a:p>
          <a:p>
            <a:pPr marL="457200" lvl="0" indent="-342900" algn="l" rtl="0">
              <a:spcBef>
                <a:spcPts val="0"/>
              </a:spcBef>
              <a:spcAft>
                <a:spcPts val="0"/>
              </a:spcAft>
              <a:buSzPts val="1800"/>
              <a:buChar char="➢"/>
            </a:pPr>
            <a:r>
              <a:rPr lang="en"/>
              <a:t>Decision Tree Classifier</a:t>
            </a:r>
            <a:endParaRPr/>
          </a:p>
          <a:p>
            <a:pPr marL="457200" lvl="0" indent="-342900" algn="l" rtl="0">
              <a:spcBef>
                <a:spcPts val="0"/>
              </a:spcBef>
              <a:spcAft>
                <a:spcPts val="0"/>
              </a:spcAft>
              <a:buSzPts val="1800"/>
              <a:buChar char="➢"/>
            </a:pPr>
            <a:r>
              <a:rPr lang="en"/>
              <a:t>Random Forest</a:t>
            </a:r>
            <a:endParaRPr/>
          </a:p>
        </p:txBody>
      </p:sp>
      <p:pic>
        <p:nvPicPr>
          <p:cNvPr id="228" name="Google Shape;228;p38"/>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445025"/>
            <a:ext cx="67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Machine Learning</a:t>
            </a:r>
            <a:endParaRPr/>
          </a:p>
        </p:txBody>
      </p:sp>
      <p:sp>
        <p:nvSpPr>
          <p:cNvPr id="234" name="Google Shape;234;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unsupervised learning is a machine learning technique in which models are not supervised using training dataset. Instead, models itself find the hidden patterns and insights from the given data. </a:t>
            </a:r>
            <a:endParaRPr/>
          </a:p>
          <a:p>
            <a:pPr marL="0" lvl="0" indent="0" algn="l" rtl="0">
              <a:spcBef>
                <a:spcPts val="1600"/>
              </a:spcBef>
              <a:spcAft>
                <a:spcPts val="0"/>
              </a:spcAft>
              <a:buNone/>
            </a:pPr>
            <a:r>
              <a:rPr lang="en"/>
              <a:t>Two types of Unsupervised Machine Learning:</a:t>
            </a:r>
            <a:endParaRPr/>
          </a:p>
          <a:p>
            <a:pPr marL="457200" lvl="0" indent="-342900" algn="l" rtl="0">
              <a:spcBef>
                <a:spcPts val="1600"/>
              </a:spcBef>
              <a:spcAft>
                <a:spcPts val="0"/>
              </a:spcAft>
              <a:buSzPts val="1800"/>
              <a:buChar char="-"/>
            </a:pPr>
            <a:r>
              <a:rPr lang="en"/>
              <a:t>Clustering</a:t>
            </a:r>
            <a:endParaRPr/>
          </a:p>
          <a:p>
            <a:pPr marL="457200" lvl="0" indent="-342900" algn="l" rtl="0">
              <a:spcBef>
                <a:spcPts val="0"/>
              </a:spcBef>
              <a:spcAft>
                <a:spcPts val="0"/>
              </a:spcAft>
              <a:buSzPts val="1800"/>
              <a:buChar char="-"/>
            </a:pPr>
            <a:r>
              <a:rPr lang="en"/>
              <a:t>Association</a:t>
            </a:r>
            <a:endParaRPr/>
          </a:p>
          <a:p>
            <a:pPr marL="0" lvl="0" indent="0" algn="l" rtl="0">
              <a:spcBef>
                <a:spcPts val="1600"/>
              </a:spcBef>
              <a:spcAft>
                <a:spcPts val="1600"/>
              </a:spcAft>
              <a:buNone/>
            </a:pPr>
            <a:endParaRPr/>
          </a:p>
        </p:txBody>
      </p:sp>
      <p:pic>
        <p:nvPicPr>
          <p:cNvPr id="235" name="Google Shape;235;p39"/>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0"/>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241" name="Google Shape;241;p40"/>
          <p:cNvPicPr preferRelativeResize="0"/>
          <p:nvPr/>
        </p:nvPicPr>
        <p:blipFill>
          <a:blip r:embed="rId4">
            <a:alphaModFix/>
          </a:blip>
          <a:stretch>
            <a:fillRect/>
          </a:stretch>
        </p:blipFill>
        <p:spPr>
          <a:xfrm>
            <a:off x="0" y="23875"/>
            <a:ext cx="7943350" cy="430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1"/>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247" name="Google Shape;247;p41"/>
          <p:cNvPicPr preferRelativeResize="0"/>
          <p:nvPr/>
        </p:nvPicPr>
        <p:blipFill>
          <a:blip r:embed="rId4">
            <a:alphaModFix/>
          </a:blip>
          <a:stretch>
            <a:fillRect/>
          </a:stretch>
        </p:blipFill>
        <p:spPr>
          <a:xfrm>
            <a:off x="0" y="152400"/>
            <a:ext cx="8081701" cy="499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311700" y="520550"/>
            <a:ext cx="8520600" cy="40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Github Link: </a:t>
            </a:r>
            <a:r>
              <a:rPr lang="en" sz="2600" u="sng">
                <a:solidFill>
                  <a:schemeClr val="hlink"/>
                </a:solidFill>
                <a:hlinkClick r:id="rId3"/>
              </a:rPr>
              <a:t>http://bit.ly/apssdc-ml-eb6</a:t>
            </a:r>
            <a:endParaRPr sz="2600"/>
          </a:p>
          <a:p>
            <a:pPr marL="0" lvl="0" indent="0" algn="l" rtl="0">
              <a:spcBef>
                <a:spcPts val="1600"/>
              </a:spcBef>
              <a:spcAft>
                <a:spcPts val="1600"/>
              </a:spcAft>
              <a:buNone/>
            </a:pPr>
            <a:r>
              <a:rPr lang="en" sz="2600"/>
              <a:t>Attendance </a:t>
            </a:r>
            <a:endParaRPr sz="2600"/>
          </a:p>
        </p:txBody>
      </p:sp>
      <p:pic>
        <p:nvPicPr>
          <p:cNvPr id="72" name="Google Shape;72;p15"/>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Process Steps</a:t>
            </a:r>
            <a:endParaRPr/>
          </a:p>
        </p:txBody>
      </p:sp>
      <p:pic>
        <p:nvPicPr>
          <p:cNvPr id="253" name="Google Shape;253;p42"/>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254" name="Google Shape;254;p42"/>
          <p:cNvPicPr preferRelativeResize="0"/>
          <p:nvPr/>
        </p:nvPicPr>
        <p:blipFill>
          <a:blip r:embed="rId4">
            <a:alphaModFix/>
          </a:blip>
          <a:stretch>
            <a:fillRect/>
          </a:stretch>
        </p:blipFill>
        <p:spPr>
          <a:xfrm>
            <a:off x="0" y="1170125"/>
            <a:ext cx="9143999" cy="39733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3"/>
          <p:cNvPicPr preferRelativeResize="0"/>
          <p:nvPr/>
        </p:nvPicPr>
        <p:blipFill rotWithShape="1">
          <a:blip r:embed="rId3">
            <a:alphaModFix/>
          </a:blip>
          <a:srcRect/>
          <a:stretch/>
        </p:blipFill>
        <p:spPr>
          <a:xfrm>
            <a:off x="8081700" y="23875"/>
            <a:ext cx="993851" cy="993851"/>
          </a:xfrm>
          <a:prstGeom prst="rect">
            <a:avLst/>
          </a:prstGeom>
          <a:noFill/>
          <a:ln>
            <a:noFill/>
          </a:ln>
        </p:spPr>
      </p:pic>
      <p:pic>
        <p:nvPicPr>
          <p:cNvPr id="260" name="Google Shape;260;p43"/>
          <p:cNvPicPr preferRelativeResize="0"/>
          <p:nvPr/>
        </p:nvPicPr>
        <p:blipFill>
          <a:blip r:embed="rId4">
            <a:alphaModFix/>
          </a:blip>
          <a:stretch>
            <a:fillRect/>
          </a:stretch>
        </p:blipFill>
        <p:spPr>
          <a:xfrm>
            <a:off x="1264941" y="0"/>
            <a:ext cx="5172519"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Overfitting and Underfitting</a:t>
            </a:r>
            <a:endParaRPr/>
          </a:p>
        </p:txBody>
      </p:sp>
      <p:sp>
        <p:nvSpPr>
          <p:cNvPr id="266" name="Google Shape;26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rgbClr val="000000"/>
                </a:solidFill>
                <a:latin typeface="Arial"/>
                <a:ea typeface="Arial"/>
                <a:cs typeface="Arial"/>
                <a:sym typeface="Arial"/>
              </a:rPr>
              <a:t>Overfitting Vs Underfitting:</a:t>
            </a:r>
            <a:endParaRPr>
              <a:solidFill>
                <a:srgbClr val="000000"/>
              </a:solidFill>
              <a:latin typeface="Arial"/>
              <a:ea typeface="Arial"/>
              <a:cs typeface="Arial"/>
              <a:sym typeface="Arial"/>
            </a:endParaRPr>
          </a:p>
          <a:p>
            <a:pPr marL="0" lvl="0" indent="0" algn="l" rtl="0">
              <a:spcBef>
                <a:spcPts val="1200"/>
              </a:spcBef>
              <a:spcAft>
                <a:spcPts val="0"/>
              </a:spcAft>
              <a:buNone/>
            </a:pPr>
            <a:r>
              <a:rPr lang="en">
                <a:solidFill>
                  <a:srgbClr val="000000"/>
                </a:solidFill>
                <a:latin typeface="Arial"/>
                <a:ea typeface="Arial"/>
                <a:cs typeface="Arial"/>
                <a:sym typeface="Arial"/>
              </a:rPr>
              <a:t>Ex: One student learn only addition Operation and another student learn all the textbook then if you conduct exam on mathematical operations</a:t>
            </a:r>
            <a:endParaRPr>
              <a:solidFill>
                <a:srgbClr val="000000"/>
              </a:solidFill>
              <a:latin typeface="Arial"/>
              <a:ea typeface="Arial"/>
              <a:cs typeface="Arial"/>
              <a:sym typeface="Arial"/>
            </a:endParaRPr>
          </a:p>
          <a:p>
            <a:pPr marL="0" lvl="0" indent="0" algn="l" rtl="0">
              <a:spcBef>
                <a:spcPts val="1200"/>
              </a:spcBef>
              <a:spcAft>
                <a:spcPts val="1600"/>
              </a:spcAft>
              <a:buNone/>
            </a:pPr>
            <a:endParaRPr>
              <a:latin typeface="Arial"/>
              <a:ea typeface="Arial"/>
              <a:cs typeface="Arial"/>
              <a:sym typeface="Arial"/>
            </a:endParaRPr>
          </a:p>
        </p:txBody>
      </p:sp>
      <p:pic>
        <p:nvPicPr>
          <p:cNvPr id="267" name="Google Shape;267;p44"/>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5"/>
          <p:cNvSpPr txBox="1">
            <a:spLocks noGrp="1"/>
          </p:cNvSpPr>
          <p:nvPr>
            <p:ph type="body" idx="1"/>
          </p:nvPr>
        </p:nvSpPr>
        <p:spPr>
          <a:xfrm>
            <a:off x="311700" y="309175"/>
            <a:ext cx="8520600" cy="42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It is the difference between the Average Predictions of a model and the correct values which we are trying to Predict.</a:t>
            </a:r>
            <a:endParaRPr/>
          </a:p>
          <a:p>
            <a:pPr marL="0" lvl="0" indent="0" algn="l" rtl="0">
              <a:spcBef>
                <a:spcPts val="1600"/>
              </a:spcBef>
              <a:spcAft>
                <a:spcPts val="0"/>
              </a:spcAft>
              <a:buNone/>
            </a:pPr>
            <a:r>
              <a:rPr lang="en"/>
              <a:t>Variance: It is the Variability of model Prediction for a given data point or a value that tells us the Spread of a data.</a:t>
            </a:r>
            <a:endParaRPr/>
          </a:p>
          <a:p>
            <a:pPr marL="457200" lvl="0" indent="-342900" algn="l" rtl="0">
              <a:spcBef>
                <a:spcPts val="1600"/>
              </a:spcBef>
              <a:spcAft>
                <a:spcPts val="0"/>
              </a:spcAft>
              <a:buSzPts val="1800"/>
              <a:buChar char="-"/>
            </a:pPr>
            <a:r>
              <a:rPr lang="en"/>
              <a:t>High Bias is Underfitting</a:t>
            </a:r>
            <a:endParaRPr/>
          </a:p>
          <a:p>
            <a:pPr marL="457200" lvl="0" indent="-342900" algn="l" rtl="0">
              <a:spcBef>
                <a:spcPts val="0"/>
              </a:spcBef>
              <a:spcAft>
                <a:spcPts val="0"/>
              </a:spcAft>
              <a:buSzPts val="1800"/>
              <a:buChar char="-"/>
            </a:pPr>
            <a:r>
              <a:rPr lang="en"/>
              <a:t>High Variance is Overfitting</a:t>
            </a:r>
            <a:endParaRPr/>
          </a:p>
          <a:p>
            <a:pPr marL="0" lvl="0" indent="0" algn="l" rtl="0">
              <a:spcBef>
                <a:spcPts val="1600"/>
              </a:spcBef>
              <a:spcAft>
                <a:spcPts val="1600"/>
              </a:spcAft>
              <a:buNone/>
            </a:pPr>
            <a:r>
              <a:rPr lang="en"/>
              <a:t>Regularization: These are techniques used to reduce the error by fitting a function appropriately on the given training set avoid overfitting.</a:t>
            </a:r>
            <a:endParaRPr/>
          </a:p>
        </p:txBody>
      </p:sp>
      <p:pic>
        <p:nvPicPr>
          <p:cNvPr id="273" name="Google Shape;273;p45"/>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79" name="Google Shape;279;p46"/>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title"/>
          </p:nvPr>
        </p:nvSpPr>
        <p:spPr>
          <a:xfrm>
            <a:off x="311700" y="445025"/>
            <a:ext cx="698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sp>
        <p:nvSpPr>
          <p:cNvPr id="285" name="Google Shape;28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All are previously Guess by one experience persons </a:t>
            </a:r>
            <a:endParaRPr/>
          </a:p>
          <a:p>
            <a:pPr marL="457200" lvl="0" indent="-342900" algn="l" rtl="0">
              <a:spcBef>
                <a:spcPts val="1600"/>
              </a:spcBef>
              <a:spcAft>
                <a:spcPts val="0"/>
              </a:spcAft>
              <a:buSzPts val="1800"/>
              <a:buChar char="-"/>
            </a:pPr>
            <a:r>
              <a:rPr lang="en"/>
              <a:t>Power Required Classify the data into categories</a:t>
            </a:r>
            <a:endParaRPr/>
          </a:p>
          <a:p>
            <a:pPr marL="457200" lvl="0" indent="-342900" algn="l" rtl="0">
              <a:spcBef>
                <a:spcPts val="0"/>
              </a:spcBef>
              <a:spcAft>
                <a:spcPts val="0"/>
              </a:spcAft>
              <a:buSzPts val="1800"/>
              <a:buChar char="-"/>
            </a:pPr>
            <a:r>
              <a:rPr lang="en"/>
              <a:t>carona or not</a:t>
            </a:r>
            <a:endParaRPr/>
          </a:p>
          <a:p>
            <a:pPr marL="457200" lvl="0" indent="-342900" algn="l" rtl="0">
              <a:spcBef>
                <a:spcPts val="0"/>
              </a:spcBef>
              <a:spcAft>
                <a:spcPts val="0"/>
              </a:spcAft>
              <a:buSzPts val="1800"/>
              <a:buChar char="-"/>
            </a:pPr>
            <a:r>
              <a:rPr lang="en"/>
              <a:t>Shirt size prediction</a:t>
            </a:r>
            <a:endParaRPr/>
          </a:p>
          <a:p>
            <a:pPr marL="457200" lvl="0" indent="0" algn="l" rtl="0">
              <a:spcBef>
                <a:spcPts val="1600"/>
              </a:spcBef>
              <a:spcAft>
                <a:spcPts val="1600"/>
              </a:spcAft>
              <a:buNone/>
            </a:pPr>
            <a:endParaRPr/>
          </a:p>
        </p:txBody>
      </p:sp>
      <p:pic>
        <p:nvPicPr>
          <p:cNvPr id="286" name="Google Shape;286;p47"/>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GET DATASETS</a:t>
            </a:r>
            <a:endParaRPr/>
          </a:p>
        </p:txBody>
      </p:sp>
      <p:sp>
        <p:nvSpPr>
          <p:cNvPr id="292" name="Google Shape;29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Research and get the data</a:t>
            </a:r>
            <a:endParaRPr/>
          </a:p>
          <a:p>
            <a:pPr marL="457200" lvl="0" indent="-342900" algn="l" rtl="0">
              <a:spcBef>
                <a:spcPts val="0"/>
              </a:spcBef>
              <a:spcAft>
                <a:spcPts val="0"/>
              </a:spcAft>
              <a:buSzPts val="1800"/>
              <a:buAutoNum type="arabicPeriod"/>
            </a:pPr>
            <a:r>
              <a:rPr lang="en"/>
              <a:t>Get already exist data from different sources</a:t>
            </a:r>
            <a:endParaRPr/>
          </a:p>
          <a:p>
            <a:pPr marL="914400" lvl="1" indent="-342900" algn="l" rtl="0">
              <a:spcBef>
                <a:spcPts val="0"/>
              </a:spcBef>
              <a:spcAft>
                <a:spcPts val="0"/>
              </a:spcAft>
              <a:buSzPts val="1800"/>
              <a:buAutoNum type="alphaLcPeriod"/>
            </a:pPr>
            <a:r>
              <a:rPr lang="en" sz="1800"/>
              <a:t>Kaggle</a:t>
            </a:r>
            <a:endParaRPr sz="1800"/>
          </a:p>
          <a:p>
            <a:pPr marL="914400" lvl="1" indent="-342900" algn="l" rtl="0">
              <a:spcBef>
                <a:spcPts val="0"/>
              </a:spcBef>
              <a:spcAft>
                <a:spcPts val="0"/>
              </a:spcAft>
              <a:buSzPts val="1800"/>
              <a:buAutoNum type="alphaLcPeriod"/>
            </a:pPr>
            <a:r>
              <a:rPr lang="en" sz="1800"/>
              <a:t>Packages (Sklearn)</a:t>
            </a:r>
            <a:endParaRPr sz="1800"/>
          </a:p>
        </p:txBody>
      </p:sp>
      <p:pic>
        <p:nvPicPr>
          <p:cNvPr id="293" name="Google Shape;293;p48"/>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body" idx="1"/>
          </p:nvPr>
        </p:nvSpPr>
        <p:spPr>
          <a:xfrm>
            <a:off x="4960800" y="4233725"/>
            <a:ext cx="4103700" cy="90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Ranganayakulu </a:t>
            </a:r>
            <a:r>
              <a:rPr lang="en" sz="2200" i="1">
                <a:solidFill>
                  <a:srgbClr val="00FF00"/>
                </a:solidFill>
              </a:rPr>
              <a:t>APSSDC</a:t>
            </a:r>
            <a:r>
              <a:rPr lang="en" sz="2200"/>
              <a:t> </a:t>
            </a:r>
            <a:endParaRPr sz="2200"/>
          </a:p>
        </p:txBody>
      </p:sp>
      <p:pic>
        <p:nvPicPr>
          <p:cNvPr id="299" name="Google Shape;299;p49"/>
          <p:cNvPicPr preferRelativeResize="0"/>
          <p:nvPr/>
        </p:nvPicPr>
        <p:blipFill>
          <a:blip r:embed="rId3">
            <a:alphaModFix/>
          </a:blip>
          <a:stretch>
            <a:fillRect/>
          </a:stretch>
        </p:blipFill>
        <p:spPr>
          <a:xfrm>
            <a:off x="0" y="0"/>
            <a:ext cx="9144001" cy="4233725"/>
          </a:xfrm>
          <a:prstGeom prst="rect">
            <a:avLst/>
          </a:prstGeom>
          <a:noFill/>
          <a:ln>
            <a:noFill/>
          </a:ln>
        </p:spPr>
      </p:pic>
      <p:pic>
        <p:nvPicPr>
          <p:cNvPr id="300" name="Google Shape;300;p49"/>
          <p:cNvPicPr preferRelativeResize="0"/>
          <p:nvPr/>
        </p:nvPicPr>
        <p:blipFill rotWithShape="1">
          <a:blip r:embed="rId4">
            <a:alphaModFix/>
          </a:blip>
          <a:srcRect/>
          <a:stretch/>
        </p:blipFill>
        <p:spPr>
          <a:xfrm>
            <a:off x="0" y="4149650"/>
            <a:ext cx="993851" cy="993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 Requirements</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Going to Machine Learning We need Some Pre Requirements</a:t>
            </a:r>
            <a:endParaRPr/>
          </a:p>
          <a:p>
            <a:pPr marL="457200" lvl="0" indent="-342900" algn="l" rtl="0">
              <a:spcBef>
                <a:spcPts val="1600"/>
              </a:spcBef>
              <a:spcAft>
                <a:spcPts val="0"/>
              </a:spcAft>
              <a:buSzPts val="1800"/>
              <a:buAutoNum type="arabicPeriod"/>
            </a:pPr>
            <a:r>
              <a:rPr lang="en"/>
              <a:t>Numpy</a:t>
            </a:r>
            <a:endParaRPr/>
          </a:p>
          <a:p>
            <a:pPr marL="457200" lvl="0" indent="-342900" algn="l" rtl="0">
              <a:spcBef>
                <a:spcPts val="0"/>
              </a:spcBef>
              <a:spcAft>
                <a:spcPts val="0"/>
              </a:spcAft>
              <a:buSzPts val="1800"/>
              <a:buAutoNum type="arabicPeriod"/>
            </a:pPr>
            <a:r>
              <a:rPr lang="en"/>
              <a:t>Pandas</a:t>
            </a:r>
            <a:endParaRPr/>
          </a:p>
          <a:p>
            <a:pPr marL="457200" lvl="0" indent="-342900" algn="l" rtl="0">
              <a:spcBef>
                <a:spcPts val="0"/>
              </a:spcBef>
              <a:spcAft>
                <a:spcPts val="0"/>
              </a:spcAft>
              <a:buSzPts val="1800"/>
              <a:buAutoNum type="arabicPeriod"/>
            </a:pPr>
            <a:r>
              <a:rPr lang="en"/>
              <a:t>Matplotlib </a:t>
            </a:r>
            <a:endParaRPr/>
          </a:p>
          <a:p>
            <a:pPr marL="457200" lvl="0" indent="-342900" algn="l" rtl="0">
              <a:spcBef>
                <a:spcPts val="0"/>
              </a:spcBef>
              <a:spcAft>
                <a:spcPts val="0"/>
              </a:spcAft>
              <a:buSzPts val="1800"/>
              <a:buAutoNum type="arabicPeriod"/>
            </a:pPr>
            <a:r>
              <a:rPr lang="en"/>
              <a:t>Seaborn</a:t>
            </a:r>
            <a:endParaRPr/>
          </a:p>
          <a:p>
            <a:pPr marL="0" lvl="0" indent="0" algn="l" rtl="0">
              <a:spcBef>
                <a:spcPts val="1600"/>
              </a:spcBef>
              <a:spcAft>
                <a:spcPts val="1600"/>
              </a:spcAft>
              <a:buNone/>
            </a:pPr>
            <a:endParaRPr/>
          </a:p>
        </p:txBody>
      </p:sp>
      <p:pic>
        <p:nvPicPr>
          <p:cNvPr id="79" name="Google Shape;79;p16"/>
          <p:cNvPicPr preferRelativeResize="0"/>
          <p:nvPr/>
        </p:nvPicPr>
        <p:blipFill rotWithShape="1">
          <a:blip r:embed="rId3">
            <a:alphaModFix/>
          </a:blip>
          <a:srcRect/>
          <a:stretch/>
        </p:blipFill>
        <p:spPr>
          <a:xfrm>
            <a:off x="8081700" y="23875"/>
            <a:ext cx="993851" cy="993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52400" y="152400"/>
            <a:ext cx="3886200" cy="3200400"/>
          </a:xfrm>
          <a:prstGeom prst="rect">
            <a:avLst/>
          </a:prstGeom>
          <a:noFill/>
          <a:ln>
            <a:noFill/>
          </a:ln>
        </p:spPr>
      </p:pic>
      <p:pic>
        <p:nvPicPr>
          <p:cNvPr id="85" name="Google Shape;85;p17"/>
          <p:cNvPicPr preferRelativeResize="0"/>
          <p:nvPr/>
        </p:nvPicPr>
        <p:blipFill>
          <a:blip r:embed="rId4">
            <a:alphaModFix/>
          </a:blip>
          <a:stretch>
            <a:fillRect/>
          </a:stretch>
        </p:blipFill>
        <p:spPr>
          <a:xfrm>
            <a:off x="4191000" y="152400"/>
            <a:ext cx="3928925" cy="3928925"/>
          </a:xfrm>
          <a:prstGeom prst="rect">
            <a:avLst/>
          </a:prstGeom>
          <a:noFill/>
          <a:ln>
            <a:noFill/>
          </a:ln>
        </p:spPr>
      </p:pic>
      <p:pic>
        <p:nvPicPr>
          <p:cNvPr id="86" name="Google Shape;86;p17"/>
          <p:cNvPicPr preferRelativeResize="0"/>
          <p:nvPr/>
        </p:nvPicPr>
        <p:blipFill rotWithShape="1">
          <a:blip r:embed="rId5">
            <a:alphaModFix/>
          </a:blip>
          <a:srcRect/>
          <a:stretch/>
        </p:blipFill>
        <p:spPr>
          <a:xfrm>
            <a:off x="8081700" y="23875"/>
            <a:ext cx="993851" cy="993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770750" y="607300"/>
            <a:ext cx="7310950" cy="3928900"/>
          </a:xfrm>
          <a:prstGeom prst="rect">
            <a:avLst/>
          </a:prstGeom>
          <a:noFill/>
          <a:ln>
            <a:noFill/>
          </a:ln>
        </p:spPr>
      </p:pic>
      <p:pic>
        <p:nvPicPr>
          <p:cNvPr id="92" name="Google Shape;92;p18"/>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data  → data from database</a:t>
            </a:r>
            <a:endParaRPr/>
          </a:p>
          <a:p>
            <a:pPr marL="0" lvl="0" indent="0" algn="l" rtl="0">
              <a:spcBef>
                <a:spcPts val="1600"/>
              </a:spcBef>
              <a:spcAft>
                <a:spcPts val="0"/>
              </a:spcAft>
              <a:buNone/>
            </a:pPr>
            <a:r>
              <a:rPr lang="en"/>
              <a:t>unstructured data → audio,videos,Rdf</a:t>
            </a:r>
            <a:endParaRPr/>
          </a:p>
          <a:p>
            <a:pPr marL="0" lvl="0" indent="0" algn="l" rtl="0">
              <a:spcBef>
                <a:spcPts val="1600"/>
              </a:spcBef>
              <a:spcAft>
                <a:spcPts val="1600"/>
              </a:spcAft>
              <a:buNone/>
            </a:pPr>
            <a:r>
              <a:rPr lang="en"/>
              <a:t>Semi structure → json,xml</a:t>
            </a:r>
            <a:endParaRPr/>
          </a:p>
        </p:txBody>
      </p:sp>
      <p:pic>
        <p:nvPicPr>
          <p:cNvPr id="104" name="Google Shape;104;p20"/>
          <p:cNvPicPr preferRelativeResize="0"/>
          <p:nvPr/>
        </p:nvPicPr>
        <p:blipFill>
          <a:blip r:embed="rId3">
            <a:alphaModFix/>
          </a:blip>
          <a:stretch>
            <a:fillRect/>
          </a:stretch>
        </p:blipFill>
        <p:spPr>
          <a:xfrm>
            <a:off x="4230025" y="149600"/>
            <a:ext cx="4602275" cy="2787525"/>
          </a:xfrm>
          <a:prstGeom prst="rect">
            <a:avLst/>
          </a:prstGeom>
          <a:noFill/>
          <a:ln>
            <a:noFill/>
          </a:ln>
        </p:spPr>
      </p:pic>
      <p:pic>
        <p:nvPicPr>
          <p:cNvPr id="105" name="Google Shape;105;p20"/>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0" y="1"/>
            <a:ext cx="9143999" cy="5143499"/>
          </a:xfrm>
          <a:prstGeom prst="rect">
            <a:avLst/>
          </a:prstGeom>
          <a:noFill/>
          <a:ln>
            <a:noFill/>
          </a:ln>
        </p:spPr>
      </p:pic>
      <p:pic>
        <p:nvPicPr>
          <p:cNvPr id="111" name="Google Shape;111;p21"/>
          <p:cNvPicPr preferRelativeResize="0"/>
          <p:nvPr/>
        </p:nvPicPr>
        <p:blipFill rotWithShape="1">
          <a:blip r:embed="rId4">
            <a:alphaModFix/>
          </a:blip>
          <a:srcRect/>
          <a:stretch/>
        </p:blipFill>
        <p:spPr>
          <a:xfrm>
            <a:off x="8081700" y="23875"/>
            <a:ext cx="993851" cy="993851"/>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On-screen Show (16:9)</PresentationFormat>
  <Paragraphs>107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Proxima Nova</vt:lpstr>
      <vt:lpstr>Times New Roman</vt:lpstr>
      <vt:lpstr>Alfa Slab One</vt:lpstr>
      <vt:lpstr>Arial</vt:lpstr>
      <vt:lpstr>Merriweather</vt:lpstr>
      <vt:lpstr>Gameday</vt:lpstr>
      <vt:lpstr>PowerPoint Presentation</vt:lpstr>
      <vt:lpstr>Roll Number - Name - College Name</vt:lpstr>
      <vt:lpstr>PowerPoint Presentation</vt:lpstr>
      <vt:lpstr>Pre Requirements</vt:lpstr>
      <vt:lpstr>PowerPoint Presentation</vt:lpstr>
      <vt:lpstr>PowerPoint Presentation</vt:lpstr>
      <vt:lpstr>PowerPoint Presentation</vt:lpstr>
      <vt:lpstr>Types of Data</vt:lpstr>
      <vt:lpstr>PowerPoint Presentation</vt:lpstr>
      <vt:lpstr>PowerPoint Presentation</vt:lpstr>
      <vt:lpstr>PowerPoint Presentation</vt:lpstr>
      <vt:lpstr>Why Machine Learning</vt:lpstr>
      <vt:lpstr>Why Machine Learning</vt:lpstr>
      <vt:lpstr>Machine Learning</vt:lpstr>
      <vt:lpstr>Machine Learning </vt:lpstr>
      <vt:lpstr>PowerPoint Presentation</vt:lpstr>
      <vt:lpstr>Applications of ML</vt:lpstr>
      <vt:lpstr>PowerPoint Presentation</vt:lpstr>
      <vt:lpstr>PowerPoint Presentation</vt:lpstr>
      <vt:lpstr>PowerPoint Presentation</vt:lpstr>
      <vt:lpstr>Types of Machine Learning</vt:lpstr>
      <vt:lpstr>PowerPoint Presentation</vt:lpstr>
      <vt:lpstr>Supervised Machine Learning</vt:lpstr>
      <vt:lpstr>Applications of Supervised ML</vt:lpstr>
      <vt:lpstr>Types of Supervised ML</vt:lpstr>
      <vt:lpstr>Different Algorithms SML</vt:lpstr>
      <vt:lpstr>Unsupervised Machine Learning</vt:lpstr>
      <vt:lpstr>PowerPoint Presentation</vt:lpstr>
      <vt:lpstr>PowerPoint Presentation</vt:lpstr>
      <vt:lpstr>ML Process Steps</vt:lpstr>
      <vt:lpstr>PowerPoint Presentation</vt:lpstr>
      <vt:lpstr>Overfitting and Underfitting</vt:lpstr>
      <vt:lpstr>PowerPoint Presentation</vt:lpstr>
      <vt:lpstr>PowerPoint Presentation</vt:lpstr>
      <vt:lpstr>Examples</vt:lpstr>
      <vt:lpstr>HOW TO GET DATASETS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Sivaranganayakulu R</cp:lastModifiedBy>
  <cp:revision>1</cp:revision>
  <dcterms:modified xsi:type="dcterms:W3CDTF">2020-10-06T04:54:25Z</dcterms:modified>
</cp:coreProperties>
</file>